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60" r:id="rId3"/>
    <p:sldId id="258" r:id="rId4"/>
    <p:sldId id="259" r:id="rId5"/>
    <p:sldId id="261" r:id="rId6"/>
    <p:sldId id="268" r:id="rId7"/>
    <p:sldId id="262" r:id="rId8"/>
    <p:sldId id="265" r:id="rId9"/>
    <p:sldId id="266" r:id="rId10"/>
    <p:sldId id="2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9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4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7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1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2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5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9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2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9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9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69F79-2DFF-4CD6-9E2A-0E4F4BA2BD3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1388-2BD0-4FDF-9F8B-550AD37AE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2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133.53.228.91/search/servlet/search?journal=%22Proceedings%20of%202nd%20Annual%20Meeting%20of%20Particle%20Accelerator%20Society%20of%20Japan%20and%2030th%20Linear%20Accelerator%20Meeting%20in%20Japan%22&amp;fromSearch=advanced&amp;language=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Intra-pulse feedback in pulsed RF </a:t>
            </a:r>
            <a:r>
              <a:rPr lang="en-US" dirty="0" err="1" smtClean="0"/>
              <a:t>Linacs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1655762"/>
          </a:xfrm>
        </p:spPr>
        <p:txBody>
          <a:bodyPr/>
          <a:lstStyle/>
          <a:p>
            <a:r>
              <a:rPr lang="en-US" dirty="0" smtClean="0"/>
              <a:t>Nate Lipkowitz, SLAC</a:t>
            </a:r>
          </a:p>
          <a:p>
            <a:r>
              <a:rPr lang="en-US" dirty="0" smtClean="0"/>
              <a:t>Low-Level RF Systems</a:t>
            </a:r>
          </a:p>
          <a:p>
            <a:r>
              <a:rPr lang="en-US" dirty="0" smtClean="0"/>
              <a:t>USPAS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4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 Controller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24" y="1143000"/>
            <a:ext cx="9217951" cy="36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38600" y="4343400"/>
            <a:ext cx="62865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dirty="0" smtClean="0"/>
              <a:t>T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= 100 ns </a:t>
            </a:r>
          </a:p>
          <a:p>
            <a:pPr marL="45720" indent="0">
              <a:buNone/>
            </a:pPr>
            <a:r>
              <a:rPr lang="en-US" sz="2800" dirty="0" smtClean="0"/>
              <a:t>“</a:t>
            </a:r>
            <a:r>
              <a:rPr lang="en-US" sz="2800" dirty="0"/>
              <a:t>In the lab test a control bandwidth of 1MHz has been </a:t>
            </a:r>
            <a:r>
              <a:rPr lang="en-US" sz="2800" dirty="0" smtClean="0"/>
              <a:t>measured”</a:t>
            </a:r>
            <a:endParaRPr lang="en-US" sz="2800" dirty="0"/>
          </a:p>
          <a:p>
            <a:pPr marL="45720" indent="0">
              <a:buFont typeface="Corbel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76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698360"/>
              </p:ext>
            </p:extLst>
          </p:nvPr>
        </p:nvGraphicFramePr>
        <p:xfrm>
          <a:off x="2971452" y="5372100"/>
          <a:ext cx="6477695" cy="1405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536"/>
                <a:gridCol w="1738657"/>
                <a:gridCol w="1504502"/>
              </a:tblGrid>
              <a:tr h="563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measurement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Intra pulse phase </a:t>
                      </a:r>
                      <a:r>
                        <a:rPr lang="en-US" sz="1600" dirty="0" err="1" smtClean="0">
                          <a:effectLst/>
                        </a:rPr>
                        <a:t>stv</a:t>
                      </a:r>
                      <a:r>
                        <a:rPr lang="en-US" sz="1600" dirty="0" smtClean="0">
                          <a:effectLst/>
                        </a:rPr>
                        <a:t>. dev. in degree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P2p phase jitter in </a:t>
                      </a:r>
                      <a:r>
                        <a:rPr lang="en-US" sz="1600" dirty="0" smtClean="0">
                          <a:effectLst/>
                        </a:rPr>
                        <a:t>degree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Without IPPC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2.01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0.046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IPPC in open </a:t>
                      </a:r>
                      <a:r>
                        <a:rPr lang="en-US" sz="1600" dirty="0">
                          <a:effectLst/>
                        </a:rPr>
                        <a:t>loop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2.03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</a:rPr>
                        <a:t>0.047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IPPC  in closed </a:t>
                      </a:r>
                      <a:r>
                        <a:rPr lang="en-US" sz="1600" dirty="0">
                          <a:effectLst/>
                        </a:rPr>
                        <a:t>loop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0.37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de-DE" sz="1600" dirty="0">
                          <a:effectLst/>
                        </a:rPr>
                        <a:t>0.017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1435579"/>
            <a:ext cx="4583635" cy="3774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371600"/>
            <a:ext cx="4504017" cy="3838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 pulse phase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Pulsed RF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340" y="1627477"/>
            <a:ext cx="10095559" cy="40005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Why do I care?</a:t>
            </a:r>
          </a:p>
          <a:p>
            <a:r>
              <a:rPr lang="en-US" sz="2800" dirty="0" smtClean="0"/>
              <a:t>SLAC linac (LCLS, FACET):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rep</a:t>
            </a:r>
            <a:r>
              <a:rPr lang="en-US" sz="2800" dirty="0" smtClean="0"/>
              <a:t> = 1/120 </a:t>
            </a:r>
            <a:r>
              <a:rPr lang="en-US" sz="2800" dirty="0" err="1" smtClean="0"/>
              <a:t>pps</a:t>
            </a:r>
            <a:r>
              <a:rPr lang="en-US" sz="2800" dirty="0" smtClean="0"/>
              <a:t> = 8.3 </a:t>
            </a:r>
            <a:r>
              <a:rPr lang="en-US" sz="2800" dirty="0" err="1" smtClean="0"/>
              <a:t>ms</a:t>
            </a:r>
            <a:r>
              <a:rPr lang="en-US" sz="2800" dirty="0" smtClean="0"/>
              <a:t>; T</a:t>
            </a:r>
            <a:r>
              <a:rPr lang="en-US" sz="2800" baseline="-25000" dirty="0" smtClean="0"/>
              <a:t>RF</a:t>
            </a:r>
            <a:r>
              <a:rPr lang="en-US" sz="2800" dirty="0" smtClean="0"/>
              <a:t> ~ 5 µs	</a:t>
            </a:r>
          </a:p>
          <a:p>
            <a:r>
              <a:rPr lang="en-US" sz="2800" dirty="0" smtClean="0"/>
              <a:t>Pulse-to-pulse stability dominated by RF jitter of a few stations</a:t>
            </a:r>
          </a:p>
          <a:p>
            <a:r>
              <a:rPr lang="en-US" sz="2800" dirty="0" smtClean="0"/>
              <a:t>Inter-pulse feedbacks exist, but open loop intra-pulse</a:t>
            </a:r>
          </a:p>
          <a:p>
            <a:r>
              <a:rPr lang="en-US" sz="2800" dirty="0" smtClean="0"/>
              <a:t>Experiments often limited by longitudinal jitter!</a:t>
            </a:r>
            <a:endParaRPr lang="en-US" sz="28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285411" y="434501"/>
            <a:ext cx="5534406" cy="1256187"/>
            <a:chOff x="5452188" y="363825"/>
            <a:chExt cx="5534406" cy="1256187"/>
          </a:xfrm>
        </p:grpSpPr>
        <p:grpSp>
          <p:nvGrpSpPr>
            <p:cNvPr id="30" name="Group 29"/>
            <p:cNvGrpSpPr/>
            <p:nvPr/>
          </p:nvGrpSpPr>
          <p:grpSpPr>
            <a:xfrm>
              <a:off x="5452188" y="928116"/>
              <a:ext cx="5534406" cy="691896"/>
              <a:chOff x="6324600" y="800100"/>
              <a:chExt cx="5534406" cy="69189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324600" y="800100"/>
                <a:ext cx="1844802" cy="691896"/>
                <a:chOff x="8039100" y="579882"/>
                <a:chExt cx="1844802" cy="691896"/>
              </a:xfrm>
            </p:grpSpPr>
            <p:cxnSp>
              <p:nvCxnSpPr>
                <p:cNvPr id="17" name="Elbow Connector 16"/>
                <p:cNvCxnSpPr/>
                <p:nvPr/>
              </p:nvCxnSpPr>
              <p:spPr>
                <a:xfrm flipH="1" flipV="1">
                  <a:off x="8931402" y="579882"/>
                  <a:ext cx="952500" cy="691896"/>
                </a:xfrm>
                <a:prstGeom prst="bentConnector3">
                  <a:avLst>
                    <a:gd name="adj1" fmla="val 90320"/>
                  </a:avLst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lbow Connector 21"/>
                <p:cNvCxnSpPr/>
                <p:nvPr/>
              </p:nvCxnSpPr>
              <p:spPr>
                <a:xfrm flipV="1">
                  <a:off x="8039100" y="579882"/>
                  <a:ext cx="952500" cy="691896"/>
                </a:xfrm>
                <a:prstGeom prst="bentConnector3">
                  <a:avLst>
                    <a:gd name="adj1" fmla="val 90320"/>
                  </a:avLst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8169402" y="800100"/>
                <a:ext cx="1844802" cy="691896"/>
                <a:chOff x="8039100" y="579882"/>
                <a:chExt cx="1844802" cy="691896"/>
              </a:xfrm>
            </p:grpSpPr>
            <p:cxnSp>
              <p:nvCxnSpPr>
                <p:cNvPr id="25" name="Elbow Connector 24"/>
                <p:cNvCxnSpPr/>
                <p:nvPr/>
              </p:nvCxnSpPr>
              <p:spPr>
                <a:xfrm flipH="1" flipV="1">
                  <a:off x="8931402" y="579882"/>
                  <a:ext cx="952500" cy="691896"/>
                </a:xfrm>
                <a:prstGeom prst="bentConnector3">
                  <a:avLst>
                    <a:gd name="adj1" fmla="val 90320"/>
                  </a:avLst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Elbow Connector 25"/>
                <p:cNvCxnSpPr/>
                <p:nvPr/>
              </p:nvCxnSpPr>
              <p:spPr>
                <a:xfrm flipV="1">
                  <a:off x="8039100" y="579882"/>
                  <a:ext cx="952500" cy="691896"/>
                </a:xfrm>
                <a:prstGeom prst="bentConnector3">
                  <a:avLst>
                    <a:gd name="adj1" fmla="val 90320"/>
                  </a:avLst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10014204" y="800100"/>
                <a:ext cx="1844802" cy="691896"/>
                <a:chOff x="8039100" y="579882"/>
                <a:chExt cx="1844802" cy="691896"/>
              </a:xfrm>
            </p:grpSpPr>
            <p:cxnSp>
              <p:nvCxnSpPr>
                <p:cNvPr id="28" name="Elbow Connector 27"/>
                <p:cNvCxnSpPr/>
                <p:nvPr/>
              </p:nvCxnSpPr>
              <p:spPr>
                <a:xfrm flipH="1" flipV="1">
                  <a:off x="8931402" y="579882"/>
                  <a:ext cx="952500" cy="691896"/>
                </a:xfrm>
                <a:prstGeom prst="bentConnector3">
                  <a:avLst>
                    <a:gd name="adj1" fmla="val 90320"/>
                  </a:avLst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Elbow Connector 28"/>
                <p:cNvCxnSpPr/>
                <p:nvPr/>
              </p:nvCxnSpPr>
              <p:spPr>
                <a:xfrm flipV="1">
                  <a:off x="8039100" y="579882"/>
                  <a:ext cx="952500" cy="691896"/>
                </a:xfrm>
                <a:prstGeom prst="bentConnector3">
                  <a:avLst>
                    <a:gd name="adj1" fmla="val 90320"/>
                  </a:avLst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2" name="Straight Arrow Connector 31"/>
            <p:cNvCxnSpPr/>
            <p:nvPr/>
          </p:nvCxnSpPr>
          <p:spPr>
            <a:xfrm>
              <a:off x="6404688" y="771224"/>
              <a:ext cx="184480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063857" y="363825"/>
              <a:ext cx="545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rep</a:t>
              </a:r>
              <a:endParaRPr lang="en-US" sz="20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7773240" y="1371600"/>
              <a:ext cx="4160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8267700" y="1371600"/>
              <a:ext cx="4160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315559" y="1165950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</a:t>
              </a:r>
              <a:r>
                <a:rPr lang="en-US" sz="2000" baseline="-25000" dirty="0" smtClean="0"/>
                <a:t>RF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658321" y="518160"/>
              <a:ext cx="12232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T</a:t>
              </a:r>
              <a:r>
                <a:rPr lang="en-US" sz="2000" baseline="-25000" dirty="0" err="1" smtClean="0"/>
                <a:t>rep</a:t>
              </a:r>
              <a:r>
                <a:rPr lang="en-US" sz="2000" dirty="0" smtClean="0"/>
                <a:t> &gt;&gt; T</a:t>
              </a:r>
              <a:r>
                <a:rPr lang="en-US" sz="2000" baseline="-25000" dirty="0" smtClean="0"/>
                <a:t>RF</a:t>
              </a:r>
              <a:endParaRPr lang="en-US" sz="2000" dirty="0" smtClean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943" y="3789608"/>
            <a:ext cx="2937956" cy="288024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343399"/>
            <a:ext cx="5751398" cy="23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5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J-PARC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19057"/>
            <a:ext cx="5612778" cy="2638643"/>
          </a:xfrm>
        </p:spPr>
        <p:txBody>
          <a:bodyPr>
            <a:normAutofit/>
          </a:bodyPr>
          <a:lstStyle/>
          <a:p>
            <a:r>
              <a:rPr lang="en-US" sz="2800" dirty="0"/>
              <a:t>J-PARC Linac </a:t>
            </a:r>
            <a:r>
              <a:rPr lang="en-US" sz="2800" dirty="0" smtClean="0"/>
              <a:t>provides a </a:t>
            </a:r>
            <a:r>
              <a:rPr lang="en-US" sz="2800" dirty="0"/>
              <a:t>181-MeV proton beam to </a:t>
            </a:r>
            <a:r>
              <a:rPr lang="en-US" sz="2800" dirty="0" smtClean="0"/>
              <a:t>the 3-GeV </a:t>
            </a:r>
            <a:r>
              <a:rPr lang="en-US" sz="2800" dirty="0"/>
              <a:t>rapid-cycling synchrotron (RCS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“the </a:t>
            </a:r>
            <a:r>
              <a:rPr lang="en-US" sz="2800" dirty="0"/>
              <a:t>maximum RF pulse width is 620 </a:t>
            </a:r>
            <a:r>
              <a:rPr lang="en-US" sz="2800" dirty="0" err="1" smtClean="0"/>
              <a:t>μs</a:t>
            </a:r>
            <a:r>
              <a:rPr lang="en-US" sz="2800" dirty="0" smtClean="0"/>
              <a:t> … repetition </a:t>
            </a:r>
            <a:r>
              <a:rPr lang="en-US" sz="2800" dirty="0"/>
              <a:t>is 25 </a:t>
            </a:r>
            <a:r>
              <a:rPr lang="en-US" sz="2800" dirty="0" err="1" smtClean="0"/>
              <a:t>pps</a:t>
            </a:r>
            <a:r>
              <a:rPr lang="en-US" sz="2800" dirty="0" smtClean="0"/>
              <a:t>”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544242"/>
            <a:ext cx="4137598" cy="308515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50929"/>
            <a:ext cx="4197758" cy="313625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91" y="4528919"/>
            <a:ext cx="6057900" cy="13521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2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J-PARC Linac RF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326"/>
            <a:ext cx="9872871" cy="4038600"/>
          </a:xfrm>
        </p:spPr>
        <p:txBody>
          <a:bodyPr/>
          <a:lstStyle/>
          <a:p>
            <a:r>
              <a:rPr lang="en-US" dirty="0" smtClean="0"/>
              <a:t>“… keep the cavity </a:t>
            </a:r>
            <a:r>
              <a:rPr lang="en-US" dirty="0"/>
              <a:t>field stability within ±</a:t>
            </a:r>
            <a:r>
              <a:rPr lang="en-US" dirty="0">
                <a:solidFill>
                  <a:srgbClr val="FF0000"/>
                </a:solidFill>
              </a:rPr>
              <a:t>1% </a:t>
            </a:r>
            <a:r>
              <a:rPr lang="en-US" dirty="0" smtClean="0">
                <a:solidFill>
                  <a:srgbClr val="FF0000"/>
                </a:solidFill>
              </a:rPr>
              <a:t>in amplitude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±</a:t>
            </a:r>
            <a:r>
              <a:rPr lang="en-US" dirty="0" smtClean="0">
                <a:solidFill>
                  <a:srgbClr val="FF0000"/>
                </a:solidFill>
              </a:rPr>
              <a:t>1° in phase</a:t>
            </a:r>
            <a:r>
              <a:rPr lang="en-US" dirty="0" smtClean="0"/>
              <a:t>…”</a:t>
            </a:r>
          </a:p>
          <a:p>
            <a:r>
              <a:rPr lang="en-US" dirty="0" smtClean="0"/>
              <a:t>“… </a:t>
            </a:r>
            <a:r>
              <a:rPr lang="en-US" dirty="0"/>
              <a:t>main factors of the instability are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voltage </a:t>
            </a:r>
            <a:r>
              <a:rPr lang="en-US" dirty="0">
                <a:solidFill>
                  <a:srgbClr val="FFC000"/>
                </a:solidFill>
              </a:rPr>
              <a:t>sag </a:t>
            </a:r>
            <a:r>
              <a:rPr lang="en-US" dirty="0"/>
              <a:t>and the </a:t>
            </a:r>
            <a:r>
              <a:rPr lang="en-US" dirty="0">
                <a:solidFill>
                  <a:srgbClr val="FFC000"/>
                </a:solidFill>
              </a:rPr>
              <a:t>pulse-to-pulse fluctuation </a:t>
            </a:r>
            <a:r>
              <a:rPr lang="en-US" dirty="0"/>
              <a:t>of </a:t>
            </a:r>
            <a:r>
              <a:rPr lang="en-US" dirty="0" smtClean="0"/>
              <a:t>the klystron </a:t>
            </a:r>
            <a:r>
              <a:rPr lang="en-US" dirty="0"/>
              <a:t>DC power supply, the temperature drift and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beam loading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43300"/>
            <a:ext cx="6031046" cy="2831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046" y="3066410"/>
            <a:ext cx="4542023" cy="1276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404" y="4330122"/>
            <a:ext cx="4273296" cy="21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3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J-PARC Station LLRF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167467"/>
            <a:ext cx="11329988" cy="5600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0" y="504686"/>
            <a:ext cx="377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T</a:t>
            </a:r>
            <a:r>
              <a:rPr lang="en-US" sz="2800" baseline="-25000" dirty="0" err="1" smtClean="0"/>
              <a:t>rep</a:t>
            </a:r>
            <a:r>
              <a:rPr lang="en-US" sz="2800" dirty="0" smtClean="0"/>
              <a:t> = 20 </a:t>
            </a:r>
            <a:r>
              <a:rPr lang="en-US" sz="2800" dirty="0" err="1" smtClean="0"/>
              <a:t>ms</a:t>
            </a:r>
            <a:r>
              <a:rPr lang="en-US" sz="2800" dirty="0" smtClean="0"/>
              <a:t>; T</a:t>
            </a:r>
            <a:r>
              <a:rPr lang="en-US" sz="2800" baseline="-25000" dirty="0" smtClean="0"/>
              <a:t>RF</a:t>
            </a:r>
            <a:r>
              <a:rPr lang="en-US" sz="2800" dirty="0" smtClean="0"/>
              <a:t> = 700 µs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230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J-PARC Station LLRF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167467"/>
            <a:ext cx="11329988" cy="5600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0" y="504686"/>
            <a:ext cx="377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T</a:t>
            </a:r>
            <a:r>
              <a:rPr lang="en-US" sz="2800" baseline="-25000" dirty="0" err="1" smtClean="0"/>
              <a:t>rep</a:t>
            </a:r>
            <a:r>
              <a:rPr lang="en-US" sz="2800" dirty="0" smtClean="0"/>
              <a:t> = 20 </a:t>
            </a:r>
            <a:r>
              <a:rPr lang="en-US" sz="2800" dirty="0" err="1" smtClean="0"/>
              <a:t>ms</a:t>
            </a:r>
            <a:r>
              <a:rPr lang="en-US" sz="2800" dirty="0" smtClean="0"/>
              <a:t>; T</a:t>
            </a:r>
            <a:r>
              <a:rPr lang="en-US" sz="2800" baseline="-25000" dirty="0" smtClean="0"/>
              <a:t>RF</a:t>
            </a:r>
            <a:r>
              <a:rPr lang="en-US" sz="2800" dirty="0" smtClean="0"/>
              <a:t> = 700 µs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10300" y="4914900"/>
            <a:ext cx="468629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“An analogue fast FB … in order to make the klystron to act </a:t>
            </a:r>
            <a:r>
              <a:rPr lang="en-US" dirty="0" smtClean="0">
                <a:solidFill>
                  <a:srgbClr val="FF0000"/>
                </a:solidFill>
              </a:rPr>
              <a:t>an ideal linear amplifier</a:t>
            </a:r>
            <a:r>
              <a:rPr lang="en-US" dirty="0" smtClean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“Not used in the present operation because only the  digital FB control sufficiently satisfies the required stability”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863589" y="4414807"/>
            <a:ext cx="346711" cy="500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6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feedback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436846" y="543669"/>
            <a:ext cx="5916954" cy="457200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en-US" sz="2800" dirty="0" smtClean="0"/>
              <a:t>3% voltage sag drives 30-deg phase excursion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437" y="965892"/>
            <a:ext cx="4644684" cy="279891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67900" y="1413733"/>
            <a:ext cx="3904551" cy="2514600"/>
            <a:chOff x="822675" y="2004060"/>
            <a:chExt cx="3904551" cy="2514600"/>
          </a:xfrm>
        </p:grpSpPr>
        <p:grpSp>
          <p:nvGrpSpPr>
            <p:cNvPr id="19" name="Group 18"/>
            <p:cNvGrpSpPr/>
            <p:nvPr/>
          </p:nvGrpSpPr>
          <p:grpSpPr>
            <a:xfrm>
              <a:off x="822675" y="2004060"/>
              <a:ext cx="3904551" cy="2514600"/>
              <a:chOff x="822675" y="2004060"/>
              <a:chExt cx="3904551" cy="25146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675" y="2004060"/>
                <a:ext cx="3904551" cy="2514600"/>
              </a:xfrm>
              <a:prstGeom prst="rect">
                <a:avLst/>
              </a:prstGeom>
            </p:spPr>
          </p:pic>
          <p:cxnSp>
            <p:nvCxnSpPr>
              <p:cNvPr id="8" name="Elbow Connector 7"/>
              <p:cNvCxnSpPr/>
              <p:nvPr/>
            </p:nvCxnSpPr>
            <p:spPr>
              <a:xfrm flipV="1">
                <a:off x="1181100" y="3657600"/>
                <a:ext cx="1714500" cy="463296"/>
              </a:xfrm>
              <a:prstGeom prst="bentConnector3">
                <a:avLst>
                  <a:gd name="adj1" fmla="val 68519"/>
                </a:avLst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2"/>
              <p:cNvCxnSpPr/>
              <p:nvPr/>
            </p:nvCxnSpPr>
            <p:spPr>
              <a:xfrm rot="10800000">
                <a:off x="2774950" y="3657600"/>
                <a:ext cx="1492250" cy="463296"/>
              </a:xfrm>
              <a:prstGeom prst="bentConnector3">
                <a:avLst>
                  <a:gd name="adj1" fmla="val 59362"/>
                </a:avLst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229369" y="3619500"/>
              <a:ext cx="1085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RF drive</a:t>
              </a:r>
              <a:endParaRPr lang="en-US" sz="2000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475" y="3501449"/>
            <a:ext cx="4598646" cy="27371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94346" y="2183308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Open</a:t>
            </a:r>
          </a:p>
          <a:p>
            <a:pPr algn="r"/>
            <a:r>
              <a:rPr lang="en-US" sz="2000" dirty="0" smtClean="0"/>
              <a:t>Loop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467709" y="4376959"/>
            <a:ext cx="878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Closed</a:t>
            </a:r>
          </a:p>
          <a:p>
            <a:pPr algn="r"/>
            <a:r>
              <a:rPr lang="en-US" sz="2000" dirty="0" smtClean="0"/>
              <a:t>Loop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2686866" y="2720069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RF</a:t>
            </a:r>
            <a:r>
              <a:rPr lang="en-US" dirty="0" smtClean="0"/>
              <a:t> = 700 µs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99" y="3933809"/>
            <a:ext cx="3198857" cy="256782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8" name="Right Arrow 27"/>
          <p:cNvSpPr/>
          <p:nvPr/>
        </p:nvSpPr>
        <p:spPr>
          <a:xfrm>
            <a:off x="4678922" y="2265871"/>
            <a:ext cx="450102" cy="54363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324100" y="4314671"/>
            <a:ext cx="3310321" cy="1907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5601083" y="6222477"/>
            <a:ext cx="5916954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Beam loading corrected by feedforward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6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116" y="1143001"/>
            <a:ext cx="4618022" cy="5290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feedback on cavity signal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50" y="1623720"/>
            <a:ext cx="4459605" cy="137732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55" y="3374482"/>
            <a:ext cx="2905125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61" y="4270242"/>
            <a:ext cx="6591300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3326857"/>
            <a:ext cx="2647950" cy="819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028" y="5909909"/>
            <a:ext cx="710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Performance Study of Low-Level RF Analog Feedback Control System for J-PARC Linac</a:t>
            </a:r>
          </a:p>
          <a:p>
            <a:r>
              <a:rPr lang="en-US" sz="1400" dirty="0" smtClean="0"/>
              <a:t>T. Kobayashi et al, </a:t>
            </a:r>
            <a:r>
              <a:rPr lang="en-US" sz="1400" u="sng" dirty="0">
                <a:hlinkClick r:id="rId7"/>
              </a:rPr>
              <a:t>Proceedings of 2nd Annual Meeting of Particle Accelerator Society of Japan</a:t>
            </a: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0250" y="5218389"/>
            <a:ext cx="5916954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2800" dirty="0" smtClean="0"/>
              <a:t>T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  limits the feedback response at high </a:t>
            </a:r>
            <a:r>
              <a:rPr lang="el-GR" sz="2800" dirty="0" smtClean="0"/>
              <a:t>ω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4960" y="1478034"/>
            <a:ext cx="17390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</a:t>
            </a:r>
            <a:r>
              <a:rPr lang="en-US" sz="2000" baseline="-25000" dirty="0"/>
              <a:t>i</a:t>
            </a:r>
            <a:r>
              <a:rPr lang="en-US" sz="2000" dirty="0" smtClean="0"/>
              <a:t> = 95 </a:t>
            </a:r>
            <a:r>
              <a:rPr lang="el-GR" sz="2000" dirty="0" smtClean="0"/>
              <a:t>μ</a:t>
            </a:r>
            <a:r>
              <a:rPr lang="en-US" sz="2000" dirty="0" smtClean="0"/>
              <a:t>s</a:t>
            </a:r>
          </a:p>
          <a:p>
            <a:r>
              <a:rPr lang="el-GR" sz="2000" dirty="0" smtClean="0"/>
              <a:t>τ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= 22 </a:t>
            </a:r>
            <a:r>
              <a:rPr lang="el-GR" sz="2000" dirty="0" smtClean="0"/>
              <a:t>μ</a:t>
            </a:r>
            <a:r>
              <a:rPr lang="en-US" sz="2000" dirty="0" smtClean="0"/>
              <a:t>s</a:t>
            </a:r>
          </a:p>
          <a:p>
            <a:r>
              <a:rPr lang="el-GR" sz="2000" dirty="0" smtClean="0"/>
              <a:t>τ</a:t>
            </a:r>
            <a:r>
              <a:rPr lang="en-US" sz="2000" baseline="-25000" dirty="0"/>
              <a:t>k</a:t>
            </a:r>
            <a:r>
              <a:rPr lang="en-US" sz="2000" dirty="0" smtClean="0"/>
              <a:t> = 9.9x10</a:t>
            </a:r>
            <a:r>
              <a:rPr lang="en-US" sz="2000" baseline="30000" dirty="0" smtClean="0"/>
              <a:t>-8</a:t>
            </a:r>
            <a:endParaRPr lang="en-US" sz="2000" dirty="0" smtClean="0"/>
          </a:p>
          <a:p>
            <a:r>
              <a:rPr lang="el-GR" sz="2000" dirty="0" smtClean="0"/>
              <a:t>α</a:t>
            </a:r>
            <a:r>
              <a:rPr lang="en-US" sz="2000" dirty="0" smtClean="0"/>
              <a:t> = 1.2x10</a:t>
            </a:r>
            <a:r>
              <a:rPr lang="en-US" sz="2000" baseline="30000" dirty="0" smtClean="0"/>
              <a:t>-14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T</a:t>
            </a:r>
            <a:r>
              <a:rPr lang="en-US" sz="2000" baseline="-25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 = 0.8 </a:t>
            </a:r>
            <a:r>
              <a:rPr lang="el-GR" sz="2000" dirty="0" smtClean="0">
                <a:solidFill>
                  <a:srgbClr val="FF0000"/>
                </a:solidFill>
              </a:rPr>
              <a:t>μ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2438400" y="4146007"/>
            <a:ext cx="4686300" cy="9338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7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 faster time scale?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35" y="1447799"/>
            <a:ext cx="7350168" cy="488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531" y="5810905"/>
            <a:ext cx="3274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Intra Pulse Phase Control</a:t>
            </a:r>
          </a:p>
          <a:p>
            <a:r>
              <a:rPr lang="en-US" sz="1400" dirty="0" smtClean="0"/>
              <a:t>M. </a:t>
            </a:r>
            <a:r>
              <a:rPr lang="en-US" sz="1400" dirty="0" err="1" smtClean="0"/>
              <a:t>Bronnimann</a:t>
            </a:r>
            <a:r>
              <a:rPr lang="en-US" sz="1400" dirty="0" smtClean="0"/>
              <a:t>, PSI,  LLRF Workshop 2015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833" y="633412"/>
            <a:ext cx="1581150" cy="8477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2431" y="1733550"/>
            <a:ext cx="4426294" cy="362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2800" dirty="0" err="1" smtClean="0"/>
              <a:t>SwissFEL</a:t>
            </a:r>
            <a:r>
              <a:rPr lang="en-US" sz="2800" dirty="0" smtClean="0"/>
              <a:t> at PSI</a:t>
            </a:r>
          </a:p>
          <a:p>
            <a:pPr marL="45720" indent="0">
              <a:buFont typeface="Corbel" pitchFamily="34" charset="0"/>
              <a:buNone/>
            </a:pPr>
            <a:r>
              <a:rPr lang="en-US" sz="2800" dirty="0" smtClean="0"/>
              <a:t>3 </a:t>
            </a:r>
            <a:r>
              <a:rPr lang="el-GR" sz="2800" dirty="0" smtClean="0"/>
              <a:t>μ</a:t>
            </a:r>
            <a:r>
              <a:rPr lang="en-US" sz="2800" dirty="0" smtClean="0"/>
              <a:t>s RF pulse, HV </a:t>
            </a:r>
            <a:r>
              <a:rPr lang="en-US" sz="2800" dirty="0" smtClean="0">
                <a:solidFill>
                  <a:srgbClr val="FF0000"/>
                </a:solidFill>
              </a:rPr>
              <a:t>modulator</a:t>
            </a:r>
          </a:p>
          <a:p>
            <a:pPr marL="45720" indent="0">
              <a:buNone/>
            </a:pPr>
            <a:r>
              <a:rPr lang="en-US" sz="2800" dirty="0" smtClean="0"/>
              <a:t>Analog PI controller</a:t>
            </a:r>
          </a:p>
          <a:p>
            <a:pPr marL="45720" indent="0">
              <a:buNone/>
            </a:pPr>
            <a:r>
              <a:rPr lang="en-US" sz="2800" dirty="0" smtClean="0"/>
              <a:t>T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= 100 ns </a:t>
            </a:r>
          </a:p>
          <a:p>
            <a:pPr marL="45720" indent="0">
              <a:buNone/>
            </a:pPr>
            <a:r>
              <a:rPr lang="en-US" sz="2800" dirty="0" smtClean="0"/>
              <a:t>“</a:t>
            </a:r>
            <a:r>
              <a:rPr lang="en-US" sz="2800" dirty="0"/>
              <a:t>In the lab test a control bandwidth of 1MHz has been </a:t>
            </a:r>
            <a:r>
              <a:rPr lang="en-US" sz="2800" dirty="0" smtClean="0"/>
              <a:t>measured”</a:t>
            </a:r>
            <a:endParaRPr lang="en-US" sz="2800" dirty="0"/>
          </a:p>
          <a:p>
            <a:pPr marL="45720" indent="0">
              <a:buFont typeface="Corbel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41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392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Office Theme</vt:lpstr>
      <vt:lpstr>Intra-pulse feedback in pulsed RF Linacs</vt:lpstr>
      <vt:lpstr>Pulsed RF Linac</vt:lpstr>
      <vt:lpstr>J-PARC Linac</vt:lpstr>
      <vt:lpstr>J-PARC Linac RF System</vt:lpstr>
      <vt:lpstr>J-PARC Station LLRF</vt:lpstr>
      <vt:lpstr>J-PARC Station LLRF</vt:lpstr>
      <vt:lpstr>Digital feedback</vt:lpstr>
      <vt:lpstr>Analog feedback on cavity signal</vt:lpstr>
      <vt:lpstr>What about a faster time scale?</vt:lpstr>
      <vt:lpstr>PI Controller</vt:lpstr>
      <vt:lpstr>Intra pulse phase correction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Intra-pulse feedback</dc:title>
  <dc:creator>Nate Lipkowitz</dc:creator>
  <cp:lastModifiedBy>Nate Lipkowitz</cp:lastModifiedBy>
  <cp:revision>32</cp:revision>
  <dcterms:created xsi:type="dcterms:W3CDTF">2017-01-20T04:45:48Z</dcterms:created>
  <dcterms:modified xsi:type="dcterms:W3CDTF">2017-01-20T17:08:20Z</dcterms:modified>
</cp:coreProperties>
</file>